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30275213" cy="42803763"/>
  <p:notesSz cx="6858000" cy="9144000"/>
  <p:defaultTextStyle>
    <a:defPPr>
      <a:defRPr lang="ko-KR"/>
    </a:defPPr>
    <a:lvl1pPr marL="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D3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8" autoAdjust="0"/>
    <p:restoredTop sz="95882" autoAdjust="0"/>
  </p:normalViewPr>
  <p:slideViewPr>
    <p:cSldViewPr snapToGrid="0">
      <p:cViewPr varScale="1">
        <p:scale>
          <a:sx n="17" d="100"/>
          <a:sy n="17" d="100"/>
        </p:scale>
        <p:origin x="295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50C3A-C0EB-45DE-A45D-F95C3B611D9B}" type="datetimeFigureOut">
              <a:rPr lang="ko-KR" altLang="en-US" smtClean="0"/>
              <a:t>2024-06-20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D28B9-645A-4000-A6FE-6137F7848A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2145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/>
              <a:t>안녕하세요 연세대학교 전기전자공학과 소속 통합 </a:t>
            </a:r>
            <a:r>
              <a:rPr lang="en-US" altLang="ko-KR"/>
              <a:t>4</a:t>
            </a:r>
            <a:r>
              <a:rPr lang="ko-KR" altLang="en-US"/>
              <a:t>년차 권성원입니다</a:t>
            </a:r>
            <a:r>
              <a:rPr lang="en-US" altLang="ko-KR"/>
              <a:t>.</a:t>
            </a:r>
          </a:p>
          <a:p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본 포스터에 게재되어 있는 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"</a:t>
            </a:r>
            <a:r>
              <a:rPr lang="en-US" altLang="ko-KR" sz="1200" b="1">
                <a:ln w="28575">
                  <a:noFill/>
                  <a:prstDash val="dash"/>
                </a:ln>
                <a:solidFill>
                  <a:schemeClr val="tx1"/>
                </a:solidFill>
              </a:rPr>
              <a:t>Bidirectional Vector Sum Phase Shifter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"</a:t>
            </a:r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에 대해 소개하도록하겠습니다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.</a:t>
            </a:r>
          </a:p>
          <a:p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먼저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, </a:t>
            </a:r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제안된 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phase shifter</a:t>
            </a:r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는 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28-nm CMOS</a:t>
            </a:r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공정기반의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 W-band</a:t>
            </a:r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에서 동작하는 회로입니다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.</a:t>
            </a:r>
          </a:p>
          <a:p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VGA</a:t>
            </a:r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나 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ATT</a:t>
            </a:r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없이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, </a:t>
            </a:r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신호감쇠를 최소화 해서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 </a:t>
            </a:r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벡터 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summing</a:t>
            </a:r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을 구현한 것이 본 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phase shifter</a:t>
            </a:r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의 특징입니다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.</a:t>
            </a:r>
          </a:p>
          <a:p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또한 대칭으로 동작하는 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SPDT, DPDT</a:t>
            </a:r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를 사용함으로서 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RMS amplitude error</a:t>
            </a:r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와 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gain variation</a:t>
            </a:r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을 최소화 할 수 있었습니다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.</a:t>
            </a:r>
          </a:p>
          <a:p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또한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, tunable RRC</a:t>
            </a:r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를 통해 추가적인 비트를 구현하였고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, </a:t>
            </a:r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칩 수령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 </a:t>
            </a:r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및 측정이 추후 예정되어 있습니다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.</a:t>
            </a:r>
          </a:p>
          <a:p>
            <a:endParaRPr lang="en-US" altLang="ko-KR" b="0" i="0">
              <a:solidFill>
                <a:srgbClr val="D1D5DB"/>
              </a:solidFill>
              <a:effectLst/>
              <a:latin typeface="Söhne"/>
            </a:endParaRPr>
          </a:p>
          <a:p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다음으로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, </a:t>
            </a:r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이 회로의 디자인 컨셉에 대해서 설명하겠습니다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.</a:t>
            </a:r>
          </a:p>
          <a:p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상단의 그림은 기존의 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Vector sum phase shifter</a:t>
            </a:r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들의 일반적인 동작원리를 설명하는 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block diagram</a:t>
            </a:r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입니다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.</a:t>
            </a:r>
          </a:p>
          <a:p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기존의 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VSPS</a:t>
            </a:r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의 경우 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coupler</a:t>
            </a:r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와 같은 회로를 통해 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I, Q signal</a:t>
            </a:r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을 나눈뒤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, </a:t>
            </a:r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한쪽의 신호만을 전달하거나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, I,Q</a:t>
            </a:r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신호의 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gain</a:t>
            </a:r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을 조절해서 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phase shifting</a:t>
            </a:r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을 구현합니다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.</a:t>
            </a:r>
          </a:p>
          <a:p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우측 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S21 polar plot</a:t>
            </a:r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에 글려진 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Vo1</a:t>
            </a:r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과 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V’o2</a:t>
            </a:r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가 그 예시라고 할 수 있습니다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.</a:t>
            </a:r>
          </a:p>
          <a:p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이때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, </a:t>
            </a:r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그림에서 보실 수 있다시피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, V’o2</a:t>
            </a:r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의 경우 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Vo1</a:t>
            </a:r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보다 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Voltage </a:t>
            </a:r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벡터합이 더큽니다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.</a:t>
            </a:r>
          </a:p>
          <a:p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이때문에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, </a:t>
            </a:r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추가적인 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gain attenuation</a:t>
            </a:r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을 거쳐야만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, Vo1</a:t>
            </a:r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과 동일한 크기의 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gain</a:t>
            </a:r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을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 </a:t>
            </a:r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만들어 낼 수 있습니다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.</a:t>
            </a:r>
          </a:p>
          <a:p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결론을 말씀드리자면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, </a:t>
            </a:r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기존의 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VSPS</a:t>
            </a:r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의 경우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 phase shift</a:t>
            </a:r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에 따른 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gain variation</a:t>
            </a:r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으로 인해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, signal attenuation</a:t>
            </a:r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이 필요하다고 할 수 있습니다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.</a:t>
            </a:r>
          </a:p>
          <a:p>
            <a:endParaRPr lang="en-US" altLang="ko-KR" b="0" i="0">
              <a:solidFill>
                <a:srgbClr val="D1D5DB"/>
              </a:solidFill>
              <a:effectLst/>
              <a:latin typeface="Söhne"/>
            </a:endParaRPr>
          </a:p>
          <a:p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이 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block diagram</a:t>
            </a:r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은 제안된 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VSPS</a:t>
            </a:r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입니다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.</a:t>
            </a:r>
          </a:p>
          <a:p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제안된 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phase shifter</a:t>
            </a:r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의 경우는 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signal attenuation</a:t>
            </a:r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이 따로 없습니다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.</a:t>
            </a:r>
          </a:p>
          <a:p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그 대신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, coupler</a:t>
            </a:r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의 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input</a:t>
            </a:r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을 바꿈을 통해서 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asymmetric power combiner</a:t>
            </a:r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의 전달되는 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I</a:t>
            </a:r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신호와 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Q</a:t>
            </a:r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신호를 스위칭합니다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.</a:t>
            </a:r>
          </a:p>
          <a:p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asymmetric power combiner</a:t>
            </a:r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는 의 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I, Q </a:t>
            </a:r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신호를 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phase shifting</a:t>
            </a:r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을 위해 특정 비율로 신호를 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combining</a:t>
            </a:r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합니다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.</a:t>
            </a:r>
          </a:p>
          <a:p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따라서 신호의 감쇠없이 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vector summing</a:t>
            </a:r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을 구현할 수 있습니다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.</a:t>
            </a:r>
          </a:p>
          <a:p>
            <a:endParaRPr lang="en-US" altLang="ko-KR" b="0" i="0">
              <a:solidFill>
                <a:srgbClr val="D1D5DB"/>
              </a:solidFill>
              <a:effectLst/>
              <a:latin typeface="Söhne"/>
            </a:endParaRPr>
          </a:p>
          <a:p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다음은 세부 회로에 대한 설명을 드리겠습니다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.</a:t>
            </a:r>
          </a:p>
          <a:p>
            <a:endParaRPr lang="en-US" altLang="ko-KR" b="0" i="0">
              <a:solidFill>
                <a:srgbClr val="D1D5DB"/>
              </a:solidFill>
              <a:effectLst/>
              <a:latin typeface="Söhne"/>
            </a:endParaRPr>
          </a:p>
          <a:p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50</a:t>
            </a:r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옴 매칭을 유지하며 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input signal</a:t>
            </a:r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의 방향을 바꾸기 위해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Absorptive SPDT</a:t>
            </a:r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를 사용하고있습니다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.</a:t>
            </a:r>
          </a:p>
          <a:p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이렇게 설계된 회로는 신호가 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isolate</a:t>
            </a:r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된 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path</a:t>
            </a:r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에서도 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50</a:t>
            </a:r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옴 매칭을 유지하고 있습니다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.</a:t>
            </a:r>
          </a:p>
          <a:p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개별 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I, Q </a:t>
            </a:r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신호의 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+- </a:t>
            </a:r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부호변환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, </a:t>
            </a:r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즉 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180 </a:t>
            </a:r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위상변화를 위해서 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dpdt balun</a:t>
            </a:r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을 사용하고있습니다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.</a:t>
            </a:r>
          </a:p>
          <a:p>
            <a:endParaRPr lang="en-US" altLang="ko-KR" b="0" i="0">
              <a:solidFill>
                <a:srgbClr val="D1D5DB"/>
              </a:solidFill>
              <a:effectLst/>
              <a:latin typeface="Söhne"/>
            </a:endParaRPr>
          </a:p>
          <a:p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마지막으로 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asymmetric power combiner</a:t>
            </a:r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의 경우는 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rat race coupler</a:t>
            </a:r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를 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lumped component</a:t>
            </a:r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를 이용해서 구현했습니다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.</a:t>
            </a:r>
          </a:p>
          <a:p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이를 통해 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size</a:t>
            </a:r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를 최소화하고 충분한 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power combing ratio</a:t>
            </a:r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를 가져갈 수 있었습니다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.</a:t>
            </a:r>
          </a:p>
          <a:p>
            <a:endParaRPr lang="en-US" altLang="ko-KR" b="0" i="0">
              <a:solidFill>
                <a:srgbClr val="D1D5DB"/>
              </a:solidFill>
              <a:effectLst/>
              <a:latin typeface="Söhne"/>
            </a:endParaRPr>
          </a:p>
          <a:p>
            <a:pPr algn="l"/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측정 결과를 보면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, </a:t>
            </a:r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평균 삽입 손실은 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85GHz</a:t>
            </a:r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에서 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13.1±0.5 dB</a:t>
            </a:r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로 측정되었습니다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. </a:t>
            </a:r>
          </a:p>
          <a:p>
            <a:pPr algn="l"/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85 GHz</a:t>
            </a:r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에서 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RMS </a:t>
            </a:r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위상 오차는 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4.1°, 80 GHz</a:t>
            </a:r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에서부터는 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6.9° </a:t>
            </a:r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미만으로 측정되었습니다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. </a:t>
            </a:r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또한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, 85 GHz</a:t>
            </a:r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에서 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RMS </a:t>
            </a:r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진폭 오차는 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0.3 dB, 80 GHz</a:t>
            </a:r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에서 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92 GHz </a:t>
            </a:r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사이에서는 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0.5dB </a:t>
            </a:r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미만으로 측정되었습니다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. </a:t>
            </a:r>
          </a:p>
          <a:p>
            <a:pPr algn="l"/>
            <a:endParaRPr lang="en-US" altLang="ko-KR" b="0" i="0">
              <a:solidFill>
                <a:srgbClr val="D1D5DB"/>
              </a:solidFill>
              <a:effectLst/>
              <a:latin typeface="Söhne"/>
            </a:endParaRPr>
          </a:p>
          <a:p>
            <a:pPr algn="l"/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이상으로 발표를 마치겠습니다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. </a:t>
            </a:r>
            <a:r>
              <a:rPr lang="ko-KR" altLang="en-US" b="0" i="0">
                <a:solidFill>
                  <a:srgbClr val="D1D5DB"/>
                </a:solidFill>
                <a:effectLst/>
                <a:latin typeface="Söhne"/>
              </a:rPr>
              <a:t>감사합니다</a:t>
            </a:r>
            <a:r>
              <a:rPr lang="en-US" altLang="ko-KR" b="0" i="0">
                <a:solidFill>
                  <a:srgbClr val="D1D5DB"/>
                </a:solidFill>
                <a:effectLst/>
                <a:latin typeface="Söhne"/>
              </a:rPr>
              <a:t>.</a:t>
            </a:r>
          </a:p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D28B9-645A-4000-A6FE-6137F7848A4F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7108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CB4E-6FA7-43A9-8C9F-DD0C6E95B116}" type="datetimeFigureOut">
              <a:rPr lang="ko-KR" altLang="en-US" smtClean="0"/>
              <a:t>2024-06-20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2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0CB4E-6FA7-43A9-8C9F-DD0C6E95B116}" type="datetimeFigureOut">
              <a:rPr lang="ko-KR" altLang="en-US" smtClean="0"/>
              <a:t>2024-06-20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9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3027487" rtl="0" eaLnBrk="1" latinLnBrk="1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1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737606" y="3396226"/>
            <a:ext cx="28800000" cy="5379550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A W-band Bidirectional Variable Gain Vector-Sum</a:t>
            </a:r>
            <a:br>
              <a:rPr lang="en-US" altLang="ko-KR" sz="80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</a:br>
            <a:r>
              <a:rPr lang="en-US" altLang="ko-KR" sz="80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Phase Shifter Using a Directional Coupler</a:t>
            </a:r>
          </a:p>
          <a:p>
            <a:pPr algn="ctr"/>
            <a:r>
              <a:rPr lang="en-US" altLang="ko-KR" sz="6000" dirty="0" err="1">
                <a:ln w="28575">
                  <a:noFill/>
                  <a:prstDash val="dash"/>
                </a:ln>
                <a:solidFill>
                  <a:schemeClr val="tx1"/>
                </a:solidFill>
              </a:rPr>
              <a:t>Sungwon</a:t>
            </a:r>
            <a:r>
              <a:rPr lang="en-US" altLang="ko-KR" sz="60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 Kwon and Byung-Wook Min</a:t>
            </a:r>
          </a:p>
          <a:p>
            <a:pPr algn="ctr"/>
            <a:r>
              <a:rPr lang="en-US" altLang="ko-KR" sz="60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Department of Electrical and Electronic Engineering, Yonsei University, Seoul, Korea</a:t>
            </a:r>
            <a:endParaRPr lang="ko-KR" altLang="en-US" sz="6000" dirty="0">
              <a:ln w="28575">
                <a:noFill/>
                <a:prstDash val="dash"/>
              </a:ln>
              <a:solidFill>
                <a:schemeClr val="tx1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1975831" y="34752676"/>
            <a:ext cx="27403206" cy="5350014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marR="0" lvl="0" indent="-857250" algn="l" defTabSz="350773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ko-KR" sz="6000" b="1" i="0" u="none" strike="noStrike" kern="1200" cap="none" spc="0" normalizeH="0" baseline="0" noProof="0" dirty="0">
                <a:ln w="28575">
                  <a:noFill/>
                  <a:prstDash val="dash"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Conclusion</a:t>
            </a:r>
          </a:p>
          <a:p>
            <a:pPr marL="857250" indent="-857250">
              <a:buFont typeface="Arial" panose="020B0604020202020204" pitchFamily="34" charset="0"/>
              <a:buChar char="•"/>
              <a:defRPr/>
            </a:pPr>
            <a:r>
              <a:rPr lang="en-US" altLang="ko-KR" sz="4000" dirty="0">
                <a:ln w="28575">
                  <a:noFill/>
                  <a:prstDash val="dash"/>
                </a:ln>
                <a:solidFill>
                  <a:schemeClr val="tx1"/>
                </a:solidFill>
                <a:latin typeface="+mn-ea"/>
              </a:rPr>
              <a:t>Designed a passive, bidirectional VSPS.</a:t>
            </a:r>
          </a:p>
          <a:p>
            <a:pPr marL="857250" indent="-857250">
              <a:buFont typeface="Arial" panose="020B0604020202020204" pitchFamily="34" charset="0"/>
              <a:buChar char="•"/>
              <a:defRPr/>
            </a:pPr>
            <a:r>
              <a:rPr lang="en-US" altLang="ko-KR" sz="4000" dirty="0">
                <a:ln w="28575">
                  <a:noFill/>
                  <a:prstDash val="dash"/>
                </a:ln>
                <a:solidFill>
                  <a:schemeClr val="tx1"/>
                </a:solidFill>
                <a:latin typeface="+mn-ea"/>
              </a:rPr>
              <a:t>Phase shifting through a 22.5</a:t>
            </a:r>
            <a:r>
              <a:rPr kumimoji="0" lang="en-US" altLang="ko-KR" sz="4000" b="0" i="0" u="none" strike="noStrike" kern="1200" cap="none" spc="0" normalizeH="0" baseline="0" noProof="0" dirty="0">
                <a:ln w="28575">
                  <a:noFill/>
                  <a:prstDash val="dash"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 ° switchable directional rat-race coupler and transistor switches.</a:t>
            </a:r>
            <a:endParaRPr lang="en-US" altLang="ko-KR" sz="4000" dirty="0">
              <a:ln w="28575">
                <a:noFill/>
                <a:prstDash val="dash"/>
              </a:ln>
              <a:solidFill>
                <a:schemeClr val="tx1"/>
              </a:solidFill>
              <a:latin typeface="+mn-ea"/>
            </a:endParaRPr>
          </a:p>
          <a:p>
            <a:pPr marL="857250" indent="-857250">
              <a:buFont typeface="Arial" panose="020B0604020202020204" pitchFamily="34" charset="0"/>
              <a:buChar char="•"/>
              <a:defRPr/>
            </a:pPr>
            <a:r>
              <a:rPr lang="en-US" altLang="ko-KR" sz="4000" dirty="0">
                <a:ln w="28575">
                  <a:noFill/>
                  <a:prstDash val="dash"/>
                </a:ln>
                <a:solidFill>
                  <a:schemeClr val="tx1"/>
                </a:solidFill>
                <a:latin typeface="+mn-ea"/>
              </a:rPr>
              <a:t>The variable gain states of all phase-shifted states are achieved independently using the X-ATTS.</a:t>
            </a:r>
          </a:p>
          <a:p>
            <a:pPr marL="857250" indent="-857250">
              <a:buFont typeface="Arial" panose="020B0604020202020204" pitchFamily="34" charset="0"/>
              <a:buChar char="•"/>
              <a:defRPr/>
            </a:pPr>
            <a:r>
              <a:rPr lang="en-US" altLang="ko-KR" sz="4000" dirty="0">
                <a:ln w="28575">
                  <a:noFill/>
                  <a:prstDash val="dash"/>
                </a:ln>
                <a:solidFill>
                  <a:schemeClr val="tx1"/>
                </a:solidFill>
                <a:latin typeface="+mn-ea"/>
              </a:rPr>
              <a:t>All phase-shifted and variable gain states without calibration.</a:t>
            </a:r>
          </a:p>
          <a:p>
            <a:pPr marL="857250" indent="-857250">
              <a:buFont typeface="Arial" panose="020B0604020202020204" pitchFamily="34" charset="0"/>
              <a:buChar char="•"/>
              <a:defRPr/>
            </a:pPr>
            <a:r>
              <a:rPr lang="en-US" altLang="ko-KR" sz="4000" dirty="0">
                <a:ln w="28575">
                  <a:noFill/>
                  <a:prstDash val="dash"/>
                </a:ln>
                <a:solidFill>
                  <a:schemeClr val="tx1"/>
                </a:solidFill>
                <a:latin typeface="+mn-ea"/>
              </a:rPr>
              <a:t>Proposed P-VSPS is suitable for large-scale phased-array systems with bi-directional characteristics, variable gain operation, calibration free, low phase/gain error, low insertion loss and zero power consumption.</a:t>
            </a:r>
            <a:endParaRPr kumimoji="0" lang="en-US" altLang="ko-KR" sz="4000" b="0" i="0" u="none" strike="noStrike" kern="1200" cap="none" spc="0" normalizeH="0" baseline="0" noProof="0" dirty="0">
              <a:ln w="28575">
                <a:noFill/>
                <a:prstDash val="dash"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A33D93-C734-F0C3-353E-9752A9A292DA}"/>
              </a:ext>
            </a:extLst>
          </p:cNvPr>
          <p:cNvSpPr txBox="1"/>
          <p:nvPr/>
        </p:nvSpPr>
        <p:spPr>
          <a:xfrm>
            <a:off x="1975830" y="8583606"/>
            <a:ext cx="13539113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0" marR="0" lvl="0" indent="-857250" algn="l" defTabSz="350773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ko-KR" sz="6000" b="1" i="0" u="none" strike="noStrike" kern="1200" cap="none" spc="0" normalizeH="0" baseline="0" noProof="0" dirty="0">
                <a:ln w="28575">
                  <a:noFill/>
                  <a:prstDash val="dash"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Abstract</a:t>
            </a:r>
          </a:p>
          <a:p>
            <a:pPr marL="857250" marR="0" lvl="0" indent="-857250" algn="l" defTabSz="3507730" rtl="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>
                <a:ln w="28575">
                  <a:noFill/>
                  <a:prstDash val="dash"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28-nm CMOS W-band Vector Sum Phase Shifter</a:t>
            </a:r>
          </a:p>
          <a:p>
            <a:pPr marL="857250" marR="0" lvl="0" indent="-857250" algn="l" defTabSz="3507730" rtl="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400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Separated phase and gain control without any calibration</a:t>
            </a:r>
            <a:endParaRPr kumimoji="0" lang="en-US" altLang="ko-KR" sz="4000" b="0" i="0" u="none" strike="noStrike" kern="1200" cap="none" spc="0" normalizeH="0" baseline="0" noProof="0" dirty="0">
              <a:ln w="28575">
                <a:noFill/>
                <a:prstDash val="dash"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  <a:p>
            <a:pPr marL="857250" marR="0" lvl="0" indent="-857250" algn="l" defTabSz="3507730" rtl="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altLang="ko-KR" sz="400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Using 22.5</a:t>
            </a:r>
            <a:r>
              <a:rPr lang="ko-KR" altLang="en-US" sz="400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˚ </a:t>
            </a:r>
            <a:r>
              <a:rPr lang="en-US" altLang="ko-KR" sz="400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switchable directional coupler and switches for phase control</a:t>
            </a:r>
            <a:endParaRPr kumimoji="0" lang="fr-FR" altLang="ko-KR" sz="4000" b="0" i="0" u="none" strike="noStrike" kern="1200" cap="none" spc="0" normalizeH="0" baseline="0" noProof="0" dirty="0">
              <a:ln w="28575">
                <a:noFill/>
                <a:prstDash val="dash"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  <a:p>
            <a:pPr marL="857250" marR="0" lvl="0" indent="-857250" algn="l" defTabSz="3507730" rtl="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altLang="ko-KR" sz="400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Using X-type attenuators for variable gain control</a:t>
            </a:r>
            <a:endParaRPr kumimoji="0" lang="fr-FR" altLang="ko-KR" sz="4000" b="0" i="0" u="none" strike="noStrike" kern="1200" cap="none" spc="0" normalizeH="0" baseline="0" noProof="0" dirty="0">
              <a:ln w="28575">
                <a:noFill/>
                <a:prstDash val="dash"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  <a:p>
            <a:pPr marL="857250" marR="0" lvl="0" indent="-857250" algn="l" defTabSz="3507730" rtl="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>
                <a:ln w="28575">
                  <a:noFill/>
                  <a:prstDash val="dash"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Chip Size : 0.63 x 0.25 (0.16mm2)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9EA2237-9718-CE53-C5C4-372605D62E2E}"/>
              </a:ext>
            </a:extLst>
          </p:cNvPr>
          <p:cNvSpPr txBox="1"/>
          <p:nvPr/>
        </p:nvSpPr>
        <p:spPr>
          <a:xfrm>
            <a:off x="18602436" y="8330579"/>
            <a:ext cx="7159207" cy="1334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0" indent="-8572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6000" b="1">
                <a:ln w="28575">
                  <a:noFill/>
                  <a:prstDash val="dash"/>
                </a:ln>
                <a:solidFill>
                  <a:schemeClr val="tx1"/>
                </a:solidFill>
              </a:rPr>
              <a:t>Design Concept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DBDFEF6-71A6-DC43-9904-B5330251E6CF}"/>
              </a:ext>
            </a:extLst>
          </p:cNvPr>
          <p:cNvSpPr txBox="1"/>
          <p:nvPr/>
        </p:nvSpPr>
        <p:spPr>
          <a:xfrm>
            <a:off x="1975830" y="13316545"/>
            <a:ext cx="7159207" cy="1334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0" indent="-8572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60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Schematic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D1A21C0-D3BC-2239-73FA-E0B1EC6B1A20}"/>
              </a:ext>
            </a:extLst>
          </p:cNvPr>
          <p:cNvSpPr txBox="1"/>
          <p:nvPr/>
        </p:nvSpPr>
        <p:spPr>
          <a:xfrm>
            <a:off x="1975830" y="25166252"/>
            <a:ext cx="16270947" cy="5181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0" indent="-8572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60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Measurement Results</a:t>
            </a:r>
          </a:p>
          <a:p>
            <a:pPr marL="857250" marR="0" lvl="0" indent="-857250" algn="l" defTabSz="350773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>
                <a:ln w="28575">
                  <a:noFill/>
                  <a:prstDash val="dash"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Average insertion loss : 13.2±0.7 dB @ 94GHz</a:t>
            </a:r>
          </a:p>
          <a:p>
            <a:pPr marL="857250" marR="0" lvl="0" indent="-857250" algn="l" defTabSz="350773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>
                <a:ln w="28575">
                  <a:noFill/>
                  <a:prstDash val="dash"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SPDT, DPDT based 360° 4-bit Phase Shifter</a:t>
            </a:r>
          </a:p>
          <a:p>
            <a:pPr marL="857250" marR="0" lvl="0" indent="-857250" algn="l" defTabSz="350773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>
                <a:ln w="28575">
                  <a:noFill/>
                  <a:prstDash val="dash"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RMS phase error 2.4° at </a:t>
            </a:r>
            <a:r>
              <a:rPr lang="en-US" altLang="ko-KR" sz="400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0 dB gain control</a:t>
            </a:r>
            <a:endParaRPr kumimoji="0" lang="en-US" altLang="ko-KR" sz="4000" b="0" i="0" u="none" strike="noStrike" kern="1200" cap="none" spc="0" normalizeH="0" baseline="0" noProof="0" dirty="0">
              <a:ln w="28575">
                <a:noFill/>
                <a:prstDash val="dash"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  <a:p>
            <a:pPr marL="857250" indent="-857250">
              <a:buFont typeface="Arial" panose="020B0604020202020204" pitchFamily="34" charset="0"/>
              <a:buChar char="•"/>
              <a:defRPr/>
            </a:pPr>
            <a:r>
              <a:rPr lang="en-US" altLang="ko-KR" sz="400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RMS amplitude error 0.5 dB </a:t>
            </a:r>
            <a:r>
              <a:rPr kumimoji="0" lang="en-US" altLang="ko-KR" sz="4000" b="0" i="0" u="none" strike="noStrike" kern="1200" cap="none" spc="0" normalizeH="0" baseline="0" noProof="0" dirty="0">
                <a:ln w="28575">
                  <a:noFill/>
                  <a:prstDash val="dash"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at </a:t>
            </a:r>
            <a:r>
              <a:rPr lang="en-US" altLang="ko-KR" sz="400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94</a:t>
            </a:r>
            <a:r>
              <a:rPr kumimoji="0" lang="en-US" altLang="ko-KR" sz="4000" b="0" i="0" u="none" strike="noStrike" kern="1200" cap="none" spc="0" normalizeH="0" baseline="0" noProof="0" dirty="0">
                <a:ln w="28575">
                  <a:noFill/>
                  <a:prstDash val="dash"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 GHz</a:t>
            </a:r>
          </a:p>
          <a:p>
            <a:pPr marL="857250" indent="-8572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6000" b="1" dirty="0">
              <a:ln w="28575">
                <a:noFill/>
                <a:prstDash val="dash"/>
              </a:ln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033D293-ADDC-2B8F-6549-0547D4ED1236}"/>
              </a:ext>
            </a:extLst>
          </p:cNvPr>
          <p:cNvSpPr txBox="1"/>
          <p:nvPr/>
        </p:nvSpPr>
        <p:spPr>
          <a:xfrm>
            <a:off x="2134400" y="39669113"/>
            <a:ext cx="8995262" cy="1334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0" indent="-8572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60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Acknowledgement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B92876C-F809-8E1E-A822-13945B216E8F}"/>
              </a:ext>
            </a:extLst>
          </p:cNvPr>
          <p:cNvSpPr txBox="1"/>
          <p:nvPr/>
        </p:nvSpPr>
        <p:spPr>
          <a:xfrm>
            <a:off x="9169347" y="40199064"/>
            <a:ext cx="211058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fr-FR" altLang="ko-KR" sz="4000" b="0" i="0" dirty="0">
                <a:solidFill>
                  <a:srgbClr val="323232"/>
                </a:solidFill>
                <a:effectLst/>
                <a:cs typeface="Arial" panose="020B0604020202020204" pitchFamily="34" charset="0"/>
              </a:rPr>
              <a:t>The chip fabrication and EDA tool were supported by the IC Design Education Center(IDEC), Korea.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ABE19DC-D14B-1055-9EC4-14DEC3C78DB0}"/>
              </a:ext>
            </a:extLst>
          </p:cNvPr>
          <p:cNvSpPr txBox="1"/>
          <p:nvPr/>
        </p:nvSpPr>
        <p:spPr>
          <a:xfrm>
            <a:off x="18602437" y="20743844"/>
            <a:ext cx="9296900" cy="1334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0" indent="-8572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6000" b="1">
                <a:ln w="28575">
                  <a:noFill/>
                  <a:prstDash val="dash"/>
                </a:ln>
                <a:solidFill>
                  <a:schemeClr val="tx1"/>
                </a:solidFill>
              </a:rPr>
              <a:t>Chip Microphotograph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2D5C992-3506-5B8A-AC94-C70BDED16E39}"/>
              </a:ext>
            </a:extLst>
          </p:cNvPr>
          <p:cNvSpPr txBox="1"/>
          <p:nvPr/>
        </p:nvSpPr>
        <p:spPr>
          <a:xfrm>
            <a:off x="1975830" y="21592648"/>
            <a:ext cx="16270947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0" indent="-8572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60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Circuit Design</a:t>
            </a:r>
          </a:p>
          <a:p>
            <a:pPr marL="857250" marR="0" lvl="0" indent="-857250" algn="l" defTabSz="350773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400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Switching the I and Q signals of a coupler through an absorptive SPDT</a:t>
            </a:r>
          </a:p>
          <a:p>
            <a:pPr marL="857250" marR="0" lvl="0" indent="-857250" algn="l" defTabSz="350773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400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A X-ATT consists of equally sized cross-connected transistors.</a:t>
            </a:r>
          </a:p>
          <a:p>
            <a:pPr marL="857250" marR="0" lvl="0" indent="-857250" algn="l" defTabSz="350773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>
                <a:ln w="28575">
                  <a:noFill/>
                  <a:prstDash val="dash"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Using coupled-line couplers for I/Q generation for compact chip size and </a:t>
            </a:r>
            <a:br>
              <a:rPr kumimoji="0" lang="en-US" altLang="ko-KR" sz="4000" b="0" i="0" u="none" strike="noStrike" kern="1200" cap="none" spc="0" normalizeH="0" baseline="0" noProof="0" dirty="0">
                <a:ln w="28575">
                  <a:noFill/>
                  <a:prstDash val="dash"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</a:br>
            <a:r>
              <a:rPr kumimoji="0" lang="en-US" altLang="ko-KR" sz="4000" b="0" i="0" u="none" strike="noStrike" kern="1200" cap="none" spc="0" normalizeH="0" baseline="0" noProof="0" dirty="0">
                <a:ln w="28575">
                  <a:noFill/>
                  <a:prstDash val="dash"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wide bandwidth</a:t>
            </a:r>
          </a:p>
        </p:txBody>
      </p:sp>
      <p:pic>
        <p:nvPicPr>
          <p:cNvPr id="2" name="그림 1" descr="텍스트, 도표, 라인, 원이(가) 표시된 사진&#10;&#10;자동 생성된 설명">
            <a:extLst>
              <a:ext uri="{FF2B5EF4-FFF2-40B4-BE49-F238E27FC236}">
                <a16:creationId xmlns:a16="http://schemas.microsoft.com/office/drawing/2014/main" id="{709E7A3F-66AA-1879-847F-36A610BAA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178" y="9636282"/>
            <a:ext cx="10519205" cy="11606506"/>
          </a:xfrm>
          <a:prstGeom prst="rect">
            <a:avLst/>
          </a:prstGeom>
        </p:spPr>
      </p:pic>
      <p:pic>
        <p:nvPicPr>
          <p:cNvPr id="6" name="그림 5" descr="텍스트, 도표, 스크린샷, 평면도이(가) 표시된 사진&#10;&#10;자동 생성된 설명">
            <a:extLst>
              <a:ext uri="{FF2B5EF4-FFF2-40B4-BE49-F238E27FC236}">
                <a16:creationId xmlns:a16="http://schemas.microsoft.com/office/drawing/2014/main" id="{4C4EFEBB-3544-BF2D-1364-E1647EDE3C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712" y="14802625"/>
            <a:ext cx="16643348" cy="7046089"/>
          </a:xfrm>
          <a:prstGeom prst="rect">
            <a:avLst/>
          </a:prstGeom>
        </p:spPr>
      </p:pic>
      <p:pic>
        <p:nvPicPr>
          <p:cNvPr id="7" name="그림 6" descr="텍스트, 스크린샷, 다채로움, 직사각형이(가) 표시된 사진&#10;&#10;자동 생성된 설명">
            <a:extLst>
              <a:ext uri="{FF2B5EF4-FFF2-40B4-BE49-F238E27FC236}">
                <a16:creationId xmlns:a16="http://schemas.microsoft.com/office/drawing/2014/main" id="{D8861D94-1B32-5BDE-7F5A-59FA198C21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02436" y="22308874"/>
            <a:ext cx="10288801" cy="623342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1AEA9BCD-DD23-6D09-09BF-0C10B9D636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5829" y="29160783"/>
            <a:ext cx="5866569" cy="6169209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44D7632C-3FED-950B-CB02-67D2B45BB88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65"/>
          <a:stretch/>
        </p:blipFill>
        <p:spPr>
          <a:xfrm>
            <a:off x="9979360" y="29160783"/>
            <a:ext cx="5893615" cy="6169209"/>
          </a:xfrm>
          <a:prstGeom prst="rect">
            <a:avLst/>
          </a:prstGeom>
        </p:spPr>
      </p:pic>
      <p:pic>
        <p:nvPicPr>
          <p:cNvPr id="13" name="그림 12" descr="텍스트, 라인, 그래프, 도표이(가) 표시된 사진&#10;&#10;자동 생성된 설명">
            <a:extLst>
              <a:ext uri="{FF2B5EF4-FFF2-40B4-BE49-F238E27FC236}">
                <a16:creationId xmlns:a16="http://schemas.microsoft.com/office/drawing/2014/main" id="{44F60997-1438-A552-BD4E-35F5216C91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349045" y="29079344"/>
            <a:ext cx="12795582" cy="6354563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1AEDA017-07D5-43E5-C385-6C946128AF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63637" y="4289898"/>
            <a:ext cx="2871400" cy="284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76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442</TotalTime>
  <Words>690</Words>
  <Application>Microsoft Office PowerPoint</Application>
  <PresentationFormat>사용자 지정</PresentationFormat>
  <Paragraphs>64</Paragraphs>
  <Slides>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8" baseType="lpstr">
      <vt:lpstr>Söhne</vt:lpstr>
      <vt:lpstr>맑은 고딕</vt:lpstr>
      <vt:lpstr>Arial</vt:lpstr>
      <vt:lpstr>Calibri</vt:lpstr>
      <vt:lpstr>Calibri Light</vt:lpstr>
      <vt:lpstr>Wingdings</vt:lpstr>
      <vt:lpstr>Office 테마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유동호</cp:lastModifiedBy>
  <cp:revision>64</cp:revision>
  <dcterms:created xsi:type="dcterms:W3CDTF">2018-03-08T06:02:33Z</dcterms:created>
  <dcterms:modified xsi:type="dcterms:W3CDTF">2024-06-20T03:32:22Z</dcterms:modified>
</cp:coreProperties>
</file>